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2" r:id="rId6"/>
    <p:sldId id="264" r:id="rId7"/>
    <p:sldId id="266" r:id="rId8"/>
    <p:sldId id="267" r:id="rId9"/>
    <p:sldId id="270" r:id="rId10"/>
    <p:sldId id="271" r:id="rId11"/>
    <p:sldId id="272" r:id="rId12"/>
    <p:sldId id="273" r:id="rId13"/>
    <p:sldId id="274" r:id="rId14"/>
    <p:sldId id="275" r:id="rId15"/>
    <p:sldId id="283" r:id="rId16"/>
    <p:sldId id="276" r:id="rId17"/>
    <p:sldId id="277" r:id="rId18"/>
    <p:sldId id="281" r:id="rId19"/>
    <p:sldId id="282" r:id="rId20"/>
    <p:sldId id="278" r:id="rId21"/>
    <p:sldId id="279" r:id="rId22"/>
    <p:sldId id="280" r:id="rId23"/>
  </p:sldIdLst>
  <p:sldSz cx="9144000" cy="5143500" type="screen16x9"/>
  <p:notesSz cx="6858000" cy="9144000"/>
  <p:embeddedFontLst>
    <p:embeddedFont>
      <p:font typeface="Roboto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f64964f3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5f64964f3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73faf1a4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73faf1a4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73faf1a4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73faf1a4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5f64964f3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5f64964f3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f64964f3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f64964f3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f64964f3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f64964f3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603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f64964f3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5f64964f3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f64964f3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5f64964f3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f64964f3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5f64964f3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453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f64964f3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5f64964f3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926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73faf1a4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73faf1a4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f64964f3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5f64964f3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f64964f3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5f64964f3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f64964f3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5f64964f3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73faf1a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73faf1a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5f64964f3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5f64964f3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73faf1a4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73faf1a4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73faf1a4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73faf1a4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73faf1a4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73faf1a4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73faf1a4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73faf1a4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f64964f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f64964f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5" name="Google Shape;75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Layout UPI -Anugrah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554406" y="4828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38" name="Google Shape;3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3650" y="4229512"/>
            <a:ext cx="1853074" cy="4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"/>
          <p:cNvSpPr txBox="1"/>
          <p:nvPr/>
        </p:nvSpPr>
        <p:spPr>
          <a:xfrm>
            <a:off x="0" y="4878625"/>
            <a:ext cx="1853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SBK 2023 - Anugrah Adiwilaga, S.ST., M.T.</a:t>
            </a:r>
            <a:endParaRPr sz="700" b="1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40;p4"/>
          <p:cNvSpPr txBox="1"/>
          <p:nvPr/>
        </p:nvSpPr>
        <p:spPr>
          <a:xfrm>
            <a:off x="2198675" y="4878625"/>
            <a:ext cx="6744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solidFill>
                  <a:srgbClr val="F6B26B"/>
                </a:solidFill>
                <a:latin typeface="Roboto"/>
                <a:ea typeface="Roboto"/>
                <a:cs typeface="Roboto"/>
                <a:sym typeface="Roboto"/>
              </a:rPr>
              <a:t>&lt;Judul &gt;</a:t>
            </a:r>
            <a:r>
              <a:rPr lang="en" sz="7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" sz="700" b="1" i="1">
                <a:solidFill>
                  <a:srgbClr val="D5A6BD"/>
                </a:solidFill>
                <a:latin typeface="Roboto"/>
                <a:ea typeface="Roboto"/>
                <a:cs typeface="Roboto"/>
                <a:sym typeface="Roboto"/>
              </a:rPr>
              <a:t>&lt;Nama Mahasiswa &gt;</a:t>
            </a:r>
            <a:endParaRPr sz="700" b="1" i="1">
              <a:solidFill>
                <a:srgbClr val="D5A6B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5" name="Google Shape;55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" name="Google Shape;64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3"/>
          </p:nvPr>
        </p:nvSpPr>
        <p:spPr>
          <a:xfrm>
            <a:off x="1510500" y="3360900"/>
            <a:ext cx="6625200" cy="15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g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diagrams.n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anugrah.adiwilaga@upi.edu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IeCJmvhlkM?si=sBmEHTL-A6skBDW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3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B5394"/>
                </a:solidFill>
              </a:rPr>
              <a:t>Slide Kerja SBK 3A-23</a:t>
            </a:r>
            <a:endParaRPr sz="5500">
              <a:solidFill>
                <a:srgbClr val="0B5394"/>
              </a:solidFill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311700" y="2124700"/>
            <a:ext cx="6853500" cy="3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</a:rPr>
              <a:t>CM306 Sistem Berbasis Komputer</a:t>
            </a:r>
            <a:r>
              <a:rPr lang="en" sz="1700">
                <a:solidFill>
                  <a:srgbClr val="EFEFEF"/>
                </a:solidFill>
              </a:rPr>
              <a:t> - Anugrah Adiwilaga, S.ST., M.T</a:t>
            </a:r>
            <a:endParaRPr sz="1700">
              <a:solidFill>
                <a:srgbClr val="EFEFEF"/>
              </a:solidFill>
            </a:endParaRP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311700" y="2646451"/>
            <a:ext cx="8520600" cy="5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>
                <a:solidFill>
                  <a:srgbClr val="3C78D8"/>
                </a:solidFill>
              </a:rPr>
              <a:t>Kipas</a:t>
            </a:r>
            <a:r>
              <a:rPr lang="en-GB" sz="3200" dirty="0">
                <a:solidFill>
                  <a:srgbClr val="3C78D8"/>
                </a:solidFill>
              </a:rPr>
              <a:t> </a:t>
            </a:r>
            <a:r>
              <a:rPr lang="en-GB" sz="3200" dirty="0" err="1">
                <a:solidFill>
                  <a:srgbClr val="3C78D8"/>
                </a:solidFill>
              </a:rPr>
              <a:t>Otomatis</a:t>
            </a:r>
            <a:r>
              <a:rPr lang="en-GB" sz="3200" dirty="0">
                <a:solidFill>
                  <a:srgbClr val="3C78D8"/>
                </a:solidFill>
              </a:rPr>
              <a:t> </a:t>
            </a:r>
            <a:r>
              <a:rPr lang="en-GB" sz="3200" dirty="0" err="1">
                <a:solidFill>
                  <a:srgbClr val="3C78D8"/>
                </a:solidFill>
              </a:rPr>
              <a:t>Berbasis</a:t>
            </a:r>
            <a:r>
              <a:rPr lang="en-GB" sz="3200" dirty="0">
                <a:solidFill>
                  <a:srgbClr val="3C78D8"/>
                </a:solidFill>
              </a:rPr>
              <a:t> ATMega328p </a:t>
            </a:r>
            <a:r>
              <a:rPr lang="en-GB" sz="3200" dirty="0" err="1">
                <a:solidFill>
                  <a:srgbClr val="3C78D8"/>
                </a:solidFill>
              </a:rPr>
              <a:t>dengan</a:t>
            </a:r>
            <a:r>
              <a:rPr lang="en-GB" sz="3200" dirty="0">
                <a:solidFill>
                  <a:srgbClr val="3C78D8"/>
                </a:solidFill>
              </a:rPr>
              <a:t> Sensor DHT11 dan LCD+I2C</a:t>
            </a:r>
            <a:endParaRPr sz="3200" dirty="0">
              <a:solidFill>
                <a:srgbClr val="3C78D8"/>
              </a:solidFill>
            </a:endParaRP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311700" y="3857175"/>
            <a:ext cx="6470700" cy="3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2200198 - </a:t>
            </a:r>
            <a:r>
              <a:rPr lang="en-GB" sz="1900" dirty="0"/>
              <a:t>Firda Rosela Sundari</a:t>
            </a:r>
            <a:endParaRPr sz="1900" dirty="0"/>
          </a:p>
        </p:txBody>
      </p:sp>
      <p:pic>
        <p:nvPicPr>
          <p:cNvPr id="93" name="Google Shape;9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0" y="180096"/>
            <a:ext cx="1975365" cy="5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Blok Diagram Perangkat</a:t>
            </a:r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ldNum" idx="12"/>
          </p:nvPr>
        </p:nvSpPr>
        <p:spPr>
          <a:xfrm>
            <a:off x="8554406" y="4828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10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24" y="958999"/>
            <a:ext cx="4742976" cy="39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Wiring Diagram Perangkat</a:t>
            </a:r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sldNum" idx="12"/>
          </p:nvPr>
        </p:nvSpPr>
        <p:spPr>
          <a:xfrm>
            <a:off x="8554406" y="4828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A09A2E-0D21-435A-8159-7C697674D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408" y="1172584"/>
            <a:ext cx="3319998" cy="24822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D9B762-7C3E-44A1-8619-6656DA23F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46" y="1172584"/>
            <a:ext cx="3917339" cy="293683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Chart Sistem/Program</a:t>
            </a:r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sldNum" idx="12"/>
          </p:nvPr>
        </p:nvSpPr>
        <p:spPr>
          <a:xfrm>
            <a:off x="8554406" y="4828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12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0" y="979975"/>
            <a:ext cx="41529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Penjelasan Sensor Suhu DHT11 </a:t>
            </a:r>
            <a:endParaRPr dirty="0"/>
          </a:p>
        </p:txBody>
      </p:sp>
      <p:sp>
        <p:nvSpPr>
          <p:cNvPr id="227" name="Google Shape;227;p31"/>
          <p:cNvSpPr txBox="1">
            <a:spLocks noGrp="1"/>
          </p:cNvSpPr>
          <p:nvPr>
            <p:ph type="sldNum" idx="12"/>
          </p:nvPr>
        </p:nvSpPr>
        <p:spPr>
          <a:xfrm>
            <a:off x="8554406" y="4828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13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31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5726791" cy="3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Jenis Sensor 			: Sensor Suhu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Tipe Sensor			: DHT11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Rentang Ukur			: 0-50⁰</a:t>
            </a: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dirty="0" err="1"/>
              <a:t>Rentang</a:t>
            </a:r>
            <a:r>
              <a:rPr lang="en-GB" dirty="0"/>
              <a:t> </a:t>
            </a:r>
            <a:r>
              <a:rPr lang="en-GB" dirty="0" err="1"/>
              <a:t>Ukur</a:t>
            </a:r>
            <a:r>
              <a:rPr lang="en-GB" dirty="0"/>
              <a:t> </a:t>
            </a:r>
            <a:r>
              <a:rPr lang="en-GB" dirty="0" err="1"/>
              <a:t>Kelembaban</a:t>
            </a:r>
            <a:r>
              <a:rPr lang="en-GB" dirty="0"/>
              <a:t>	: 20-90%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Tipe / Protokol Komunikasi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Analog </a:t>
            </a:r>
            <a:endParaRPr dirty="0"/>
          </a:p>
          <a:p>
            <a:pPr marL="1371600" lvl="2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 dirty="0"/>
              <a:t>3.5 – 5 V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Digital :</a:t>
            </a:r>
            <a:endParaRPr dirty="0"/>
          </a:p>
          <a:p>
            <a:pPr marL="1371600" lvl="2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dirty="0"/>
              <a:t>I2C</a:t>
            </a:r>
            <a:endParaRPr dirty="0"/>
          </a:p>
          <a:p>
            <a:pPr marL="1371600" lvl="2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dirty="0"/>
              <a:t>Serial</a:t>
            </a:r>
            <a:endParaRPr dirty="0"/>
          </a:p>
          <a:p>
            <a:pPr marL="1371600" lvl="2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dirty="0"/>
              <a:t>One Wire</a:t>
            </a:r>
            <a:endParaRPr dirty="0"/>
          </a:p>
          <a:p>
            <a:pPr marL="1371600" lvl="2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dirty="0"/>
              <a:t>dll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Jumlah Pin			: 3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VCC</a:t>
            </a:r>
            <a:endParaRPr dirty="0"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GND</a:t>
            </a:r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DAT</a:t>
            </a:r>
            <a:endParaRPr dirty="0"/>
          </a:p>
          <a:p>
            <a:pPr marL="140018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 dirty="0"/>
              <a:t>		: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050" name="Picture 2" descr="https://lh7-us.googleusercontent.com/zyX909KLf_QRsPzfk53qBUp2oWZbxjZoAu4RKaNjNbidg9c2Z_3lA04uYSGaTfhDeP1gzmWH6GwbwNAJMxsXvhWzPiXUSS8kTQwAvkijDuX0H5m1zdBK7aODSvWXqOeWaaSRor-3KWtIp5k=s2048">
            <a:extLst>
              <a:ext uri="{FF2B5EF4-FFF2-40B4-BE49-F238E27FC236}">
                <a16:creationId xmlns:a16="http://schemas.microsoft.com/office/drawing/2014/main" id="{D6F34277-5D71-4757-8ED8-542CD61F2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087" y="1591157"/>
            <a:ext cx="1230548" cy="123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A2C476-7853-48EC-995B-A308F604F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376" y="1489930"/>
            <a:ext cx="1433002" cy="143300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Penjelasan Aktuator Kipas CPU 12V </a:t>
            </a:r>
            <a:endParaRPr dirty="0"/>
          </a:p>
        </p:txBody>
      </p:sp>
      <p:sp>
        <p:nvSpPr>
          <p:cNvPr id="235" name="Google Shape;235;p3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5606021" cy="3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Jenis Aktuator	: Electric 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Tipe Aktuator	: </a:t>
            </a:r>
            <a:r>
              <a:rPr lang="en-GB" dirty="0"/>
              <a:t>W9025SM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Arah Gerakan	: Rotasi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Kecepatan		: 2800 RPM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Tipe Kontrol :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Tegangan :</a:t>
            </a:r>
            <a:endParaRPr dirty="0"/>
          </a:p>
          <a:p>
            <a:pPr marL="1371600" lvl="2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dirty="0"/>
              <a:t>Voltage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Rentang :</a:t>
            </a:r>
            <a:endParaRPr dirty="0"/>
          </a:p>
          <a:p>
            <a:pPr marL="1371600" lvl="2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dirty="0"/>
              <a:t>12 Volt DC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Jumlah Pin	: 2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VCC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GND</a:t>
            </a:r>
            <a:endParaRPr dirty="0"/>
          </a:p>
        </p:txBody>
      </p:sp>
      <p:sp>
        <p:nvSpPr>
          <p:cNvPr id="236" name="Google Shape;236;p32"/>
          <p:cNvSpPr txBox="1">
            <a:spLocks noGrp="1"/>
          </p:cNvSpPr>
          <p:nvPr>
            <p:ph type="sldNum" idx="12"/>
          </p:nvPr>
        </p:nvSpPr>
        <p:spPr>
          <a:xfrm>
            <a:off x="8554406" y="4828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4" name="Picture 2" descr="https://lh7-us.googleusercontent.com/HmBoXCCrQ8GdBA5q9sau68m8c47Kfj2X_fYIgIjmGC-MYAeK5sea7tGrDmnYYxEvuGxepTzKlJM8NaPiEeliDKCmcH1wN7ZBkTfxifFi5S3V8etPPNXlH7EJxrYelhtCR2_bFQcKBb9gz9M=s2048">
            <a:extLst>
              <a:ext uri="{FF2B5EF4-FFF2-40B4-BE49-F238E27FC236}">
                <a16:creationId xmlns:a16="http://schemas.microsoft.com/office/drawing/2014/main" id="{4B474145-475E-4EFE-987B-7C3D54B3A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046" y="1483317"/>
            <a:ext cx="1477348" cy="147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97F5AA-7932-48D8-8617-15C412ECE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898" y="1483317"/>
            <a:ext cx="1590508" cy="159050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Penjelasan Aktuator LCD + I2C</a:t>
            </a:r>
            <a:endParaRPr dirty="0"/>
          </a:p>
        </p:txBody>
      </p:sp>
      <p:sp>
        <p:nvSpPr>
          <p:cNvPr id="235" name="Google Shape;235;p3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5992282" cy="3581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Jenis Aktuator	: Electric 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Tipe Aktuator		: </a:t>
            </a:r>
            <a:r>
              <a:rPr lang="en-GB" dirty="0"/>
              <a:t>HD44780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Arah Gerakan		: 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Kecepatan		: 0 RPM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Tipe Kontrol :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Tegangan :</a:t>
            </a:r>
            <a:endParaRPr dirty="0"/>
          </a:p>
          <a:p>
            <a:pPr marL="1371600" lvl="2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dirty="0"/>
              <a:t>Voltage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Rentang :</a:t>
            </a:r>
            <a:endParaRPr dirty="0"/>
          </a:p>
          <a:p>
            <a:pPr marL="1371600" lvl="2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dirty="0"/>
              <a:t>5 Volt DC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Jumlah Pin </a:t>
            </a:r>
            <a:r>
              <a:rPr lang="en-GB" dirty="0" err="1"/>
              <a:t>komunikasi</a:t>
            </a:r>
            <a:r>
              <a:rPr lang="en" dirty="0"/>
              <a:t> : 4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VCC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GND</a:t>
            </a:r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SDA</a:t>
            </a:r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S</a:t>
            </a:r>
            <a:r>
              <a:rPr lang="en-GB" dirty="0"/>
              <a:t>CL</a:t>
            </a:r>
            <a:endParaRPr dirty="0"/>
          </a:p>
        </p:txBody>
      </p:sp>
      <p:sp>
        <p:nvSpPr>
          <p:cNvPr id="236" name="Google Shape;236;p32"/>
          <p:cNvSpPr txBox="1">
            <a:spLocks noGrp="1"/>
          </p:cNvSpPr>
          <p:nvPr>
            <p:ph type="sldNum" idx="12"/>
          </p:nvPr>
        </p:nvSpPr>
        <p:spPr>
          <a:xfrm>
            <a:off x="8554406" y="4828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15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4E7350-14B1-4193-B3F4-726FBA9BC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384" y="1383910"/>
            <a:ext cx="1539022" cy="1539022"/>
          </a:xfrm>
          <a:prstGeom prst="rect">
            <a:avLst/>
          </a:prstGeom>
        </p:spPr>
      </p:pic>
      <p:pic>
        <p:nvPicPr>
          <p:cNvPr id="1026" name="Picture 2" descr="Jual LCD BLUE 16X2 1602 I2C SERIAL CONNECTION FREE KABEL JUMPER ( ARDUINO )  - Jakarta Barat - Ardushop-id | Tokopedia">
            <a:extLst>
              <a:ext uri="{FF2B5EF4-FFF2-40B4-BE49-F238E27FC236}">
                <a16:creationId xmlns:a16="http://schemas.microsoft.com/office/drawing/2014/main" id="{1D787885-55B6-44AD-9620-2A0E4416F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13" y="1218428"/>
            <a:ext cx="2047762" cy="204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460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 Komponen (Bill of Material)</a:t>
            </a:r>
            <a:endParaRPr dirty="0"/>
          </a:p>
        </p:txBody>
      </p:sp>
      <p:sp>
        <p:nvSpPr>
          <p:cNvPr id="242" name="Google Shape;242;p33"/>
          <p:cNvSpPr txBox="1">
            <a:spLocks noGrp="1"/>
          </p:cNvSpPr>
          <p:nvPr>
            <p:ph type="sldNum" idx="12"/>
          </p:nvPr>
        </p:nvSpPr>
        <p:spPr>
          <a:xfrm>
            <a:off x="8554406" y="4828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16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</a:t>
            </a:r>
            <a:r>
              <a:rPr lang="en-GB" dirty="0"/>
              <a:t>RDUINO UNO R3 ATMEGA328P </a:t>
            </a:r>
            <a:r>
              <a:rPr lang="en" dirty="0"/>
              <a:t> (</a:t>
            </a:r>
            <a:r>
              <a:rPr lang="en-GB" dirty="0"/>
              <a:t>Rp.117.500</a:t>
            </a:r>
            <a:r>
              <a:rPr lang="en" dirty="0"/>
              <a:t>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Module DHT11 Sensor </a:t>
            </a:r>
            <a:r>
              <a:rPr lang="en-GB" dirty="0" err="1"/>
              <a:t>Suhu</a:t>
            </a:r>
            <a:r>
              <a:rPr lang="en-GB" dirty="0"/>
              <a:t> dan </a:t>
            </a:r>
            <a:r>
              <a:rPr lang="en-GB" dirty="0" err="1"/>
              <a:t>Kelembaban</a:t>
            </a:r>
            <a:r>
              <a:rPr lang="en-GB" dirty="0"/>
              <a:t> Humidity Sensor </a:t>
            </a:r>
            <a:r>
              <a:rPr lang="en" dirty="0"/>
              <a:t>(</a:t>
            </a:r>
            <a:r>
              <a:rPr lang="en-GB" dirty="0" err="1"/>
              <a:t>Rp</a:t>
            </a:r>
            <a:r>
              <a:rPr lang="en-GB" dirty="0"/>
              <a:t>. 10.700</a:t>
            </a:r>
            <a:r>
              <a:rPr lang="en" dirty="0"/>
              <a:t>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LCD 1602 16x2 Character Green </a:t>
            </a:r>
            <a:r>
              <a:rPr lang="en-GB" dirty="0" err="1"/>
              <a:t>Hijau</a:t>
            </a:r>
            <a:r>
              <a:rPr lang="en-GB" dirty="0"/>
              <a:t> Backlight + I2C Serial Interface Adapter Module </a:t>
            </a:r>
            <a:r>
              <a:rPr lang="en" dirty="0"/>
              <a:t>(</a:t>
            </a:r>
            <a:r>
              <a:rPr lang="en-GB" dirty="0" err="1"/>
              <a:t>Rp</a:t>
            </a:r>
            <a:r>
              <a:rPr lang="en-GB" dirty="0"/>
              <a:t>. 24.000</a:t>
            </a:r>
            <a:r>
              <a:rPr lang="en" dirty="0"/>
              <a:t>)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Kipas CPU 9V (</a:t>
            </a:r>
            <a:r>
              <a:rPr lang="en-GB" dirty="0" err="1"/>
              <a:t>Rp</a:t>
            </a:r>
            <a:r>
              <a:rPr lang="en-GB" dirty="0"/>
              <a:t>. 17.000</a:t>
            </a:r>
            <a:r>
              <a:rPr lang="en" dirty="0"/>
              <a:t>)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Adaptor Arduino 9V DC (</a:t>
            </a:r>
            <a:r>
              <a:rPr lang="en-GB" dirty="0" err="1"/>
              <a:t>Rp</a:t>
            </a:r>
            <a:r>
              <a:rPr lang="en-GB" dirty="0"/>
              <a:t>. 15.300</a:t>
            </a:r>
            <a:r>
              <a:rPr lang="en" dirty="0"/>
              <a:t>)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Baterai Hi-Watt 6F22 9</a:t>
            </a:r>
            <a:r>
              <a:rPr lang="en-GB" dirty="0"/>
              <a:t>V (</a:t>
            </a:r>
            <a:r>
              <a:rPr lang="en-GB" dirty="0" err="1"/>
              <a:t>Rp</a:t>
            </a:r>
            <a:r>
              <a:rPr lang="en-GB" dirty="0"/>
              <a:t>. 20.000)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Dokumentasi Komponen</a:t>
            </a:r>
            <a:endParaRPr/>
          </a:p>
        </p:txBody>
      </p:sp>
      <p:sp>
        <p:nvSpPr>
          <p:cNvPr id="250" name="Google Shape;250;p34"/>
          <p:cNvSpPr txBox="1">
            <a:spLocks noGrp="1"/>
          </p:cNvSpPr>
          <p:nvPr>
            <p:ph type="sldNum" idx="12"/>
          </p:nvPr>
        </p:nvSpPr>
        <p:spPr>
          <a:xfrm>
            <a:off x="8554406" y="4828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17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EE7CFE-695F-4DD1-BC93-0895F1778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0" y="1409246"/>
            <a:ext cx="2325007" cy="2325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688EC8-04E3-4768-B7FB-FA8892C63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829" y="1409246"/>
            <a:ext cx="2325007" cy="2325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C4866D-17CA-406E-9BD6-F7B8BB37F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013808" y="1409245"/>
            <a:ext cx="2325007" cy="23250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F045DD-903B-4F45-BE5C-60772F9B4753}"/>
              </a:ext>
            </a:extLst>
          </p:cNvPr>
          <p:cNvSpPr txBox="1"/>
          <p:nvPr/>
        </p:nvSpPr>
        <p:spPr>
          <a:xfrm flipH="1">
            <a:off x="946424" y="3788927"/>
            <a:ext cx="193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ATMega328p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A0A054-DB85-4578-8569-F65049BEDC46}"/>
              </a:ext>
            </a:extLst>
          </p:cNvPr>
          <p:cNvSpPr txBox="1"/>
          <p:nvPr/>
        </p:nvSpPr>
        <p:spPr>
          <a:xfrm flipH="1">
            <a:off x="3578403" y="3788926"/>
            <a:ext cx="193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Sensor DHT11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7EFC4D-9649-4D85-BBD4-56CCA5F29CE8}"/>
              </a:ext>
            </a:extLst>
          </p:cNvPr>
          <p:cNvSpPr txBox="1"/>
          <p:nvPr/>
        </p:nvSpPr>
        <p:spPr>
          <a:xfrm flipH="1">
            <a:off x="6210383" y="3788926"/>
            <a:ext cx="193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Relay 1 Channel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Dokumentasi Komponen</a:t>
            </a:r>
            <a:endParaRPr/>
          </a:p>
        </p:txBody>
      </p:sp>
      <p:sp>
        <p:nvSpPr>
          <p:cNvPr id="250" name="Google Shape;250;p34"/>
          <p:cNvSpPr txBox="1">
            <a:spLocks noGrp="1"/>
          </p:cNvSpPr>
          <p:nvPr>
            <p:ph type="sldNum" idx="12"/>
          </p:nvPr>
        </p:nvSpPr>
        <p:spPr>
          <a:xfrm>
            <a:off x="8554406" y="4828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18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85DFA-6BC9-4EED-AC68-F6146D81E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50" y="1409246"/>
            <a:ext cx="2325007" cy="2325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25489A-1F8D-4458-8258-33945C35A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496" y="1409245"/>
            <a:ext cx="2325007" cy="23250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2D4D75-1363-4997-B700-15F93306F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439" y="1409244"/>
            <a:ext cx="2325007" cy="2325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F415A0-AFCE-49E9-9D9A-ADE04BF1DC09}"/>
              </a:ext>
            </a:extLst>
          </p:cNvPr>
          <p:cNvSpPr txBox="1"/>
          <p:nvPr/>
        </p:nvSpPr>
        <p:spPr>
          <a:xfrm flipH="1">
            <a:off x="1060724" y="3817922"/>
            <a:ext cx="193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Baterai</a:t>
            </a:r>
            <a:r>
              <a:rPr lang="en-GB" dirty="0"/>
              <a:t> 9V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FBAEC5-131C-415D-9E5C-9D9D1207204D}"/>
              </a:ext>
            </a:extLst>
          </p:cNvPr>
          <p:cNvSpPr txBox="1"/>
          <p:nvPr/>
        </p:nvSpPr>
        <p:spPr>
          <a:xfrm flipH="1">
            <a:off x="3606070" y="3817920"/>
            <a:ext cx="193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LCD + I2C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C0569-4797-453F-9802-16ECECE4AAB4}"/>
              </a:ext>
            </a:extLst>
          </p:cNvPr>
          <p:cNvSpPr txBox="1"/>
          <p:nvPr/>
        </p:nvSpPr>
        <p:spPr>
          <a:xfrm flipH="1">
            <a:off x="6170013" y="3817920"/>
            <a:ext cx="193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Fan 12V</a:t>
            </a:r>
          </a:p>
        </p:txBody>
      </p:sp>
    </p:spTree>
    <p:extLst>
      <p:ext uri="{BB962C8B-B14F-4D97-AF65-F5344CB8AC3E}">
        <p14:creationId xmlns:p14="http://schemas.microsoft.com/office/powerpoint/2010/main" val="1215951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Dokumentasi Komponen</a:t>
            </a:r>
            <a:endParaRPr/>
          </a:p>
        </p:txBody>
      </p:sp>
      <p:sp>
        <p:nvSpPr>
          <p:cNvPr id="250" name="Google Shape;250;p34"/>
          <p:cNvSpPr txBox="1">
            <a:spLocks noGrp="1"/>
          </p:cNvSpPr>
          <p:nvPr>
            <p:ph type="sldNum" idx="12"/>
          </p:nvPr>
        </p:nvSpPr>
        <p:spPr>
          <a:xfrm>
            <a:off x="8554406" y="4828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19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EA562-E524-4114-9E5E-1028F8A8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496" y="1409246"/>
            <a:ext cx="2325007" cy="2325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31A224-B20C-4301-A67F-20344E97ABD4}"/>
              </a:ext>
            </a:extLst>
          </p:cNvPr>
          <p:cNvSpPr txBox="1"/>
          <p:nvPr/>
        </p:nvSpPr>
        <p:spPr>
          <a:xfrm flipH="1">
            <a:off x="3606070" y="3817922"/>
            <a:ext cx="193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Adaptor 9V</a:t>
            </a:r>
          </a:p>
        </p:txBody>
      </p:sp>
    </p:spTree>
    <p:extLst>
      <p:ext uri="{BB962C8B-B14F-4D97-AF65-F5344CB8AC3E}">
        <p14:creationId xmlns:p14="http://schemas.microsoft.com/office/powerpoint/2010/main" val="1695585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4072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29368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25"/>
              <a:buChar char="●"/>
            </a:pPr>
            <a:r>
              <a:rPr lang="en" sz="1025" b="1"/>
              <a:t>Silahkan untuk menduplikasi file ini dan simpan pada gdrive masing2. (</a:t>
            </a:r>
            <a:r>
              <a:rPr lang="en" sz="1025" b="1" i="1">
                <a:solidFill>
                  <a:srgbClr val="980000"/>
                </a:solidFill>
              </a:rPr>
              <a:t>atau cukup disesuaikan apabila sudah dibuatkan copy oleh classroom</a:t>
            </a:r>
            <a:r>
              <a:rPr lang="en" sz="1025" b="1"/>
              <a:t>) </a:t>
            </a:r>
            <a:endParaRPr sz="1025" b="1"/>
          </a:p>
          <a:p>
            <a:pPr marL="457200" lvl="0" indent="-293687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025"/>
              <a:buChar char="●"/>
            </a:pPr>
            <a:r>
              <a:rPr lang="en" sz="1025" b="1">
                <a:solidFill>
                  <a:srgbClr val="6AA84F"/>
                </a:solidFill>
              </a:rPr>
              <a:t>Wajib </a:t>
            </a:r>
            <a:r>
              <a:rPr lang="en" sz="1025" b="1"/>
              <a:t>Rename Judul File, hapus kata template dan sesuaikan sisanya, </a:t>
            </a:r>
            <a:r>
              <a:rPr lang="en" sz="1025"/>
              <a:t>cth : Slide Kerja_SBK_SP_20012134_John Wick</a:t>
            </a:r>
            <a:endParaRPr sz="1025"/>
          </a:p>
          <a:p>
            <a:pPr marL="457200" lvl="0" indent="-293687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025"/>
              <a:buChar char="●"/>
            </a:pPr>
            <a:r>
              <a:rPr lang="en" sz="1025" b="1">
                <a:solidFill>
                  <a:srgbClr val="6AA84F"/>
                </a:solidFill>
              </a:rPr>
              <a:t>Wajib </a:t>
            </a:r>
            <a:r>
              <a:rPr lang="en" sz="1025" b="1">
                <a:solidFill>
                  <a:srgbClr val="434343"/>
                </a:solidFill>
              </a:rPr>
              <a:t>mengisi </a:t>
            </a:r>
            <a:r>
              <a:rPr lang="en" sz="1025" b="1"/>
              <a:t>semua halaman slide (atau poin) dan disesuaikan dengan project yang dibuat, kecuali yang bersifat optional, yang diberikan tanda “</a:t>
            </a:r>
            <a:r>
              <a:rPr lang="en" sz="1025" b="1">
                <a:solidFill>
                  <a:srgbClr val="CC4125"/>
                </a:solidFill>
              </a:rPr>
              <a:t>Opt. / Optional</a:t>
            </a:r>
            <a:r>
              <a:rPr lang="en" sz="1025" b="1"/>
              <a:t>”, lalu hapus tanda petunjuk yang ada / yang ditulis dalam warna merah.</a:t>
            </a:r>
            <a:endParaRPr sz="1025" b="1"/>
          </a:p>
          <a:p>
            <a:pPr marL="457200" lvl="0" indent="-293687" algn="just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025"/>
              <a:buChar char="●"/>
            </a:pPr>
            <a:r>
              <a:rPr lang="en" sz="1025" b="1"/>
              <a:t>Semua gambar </a:t>
            </a:r>
            <a:r>
              <a:rPr lang="en" sz="1025" b="1">
                <a:solidFill>
                  <a:srgbClr val="3C78D8"/>
                </a:solidFill>
              </a:rPr>
              <a:t>disarankan </a:t>
            </a:r>
            <a:r>
              <a:rPr lang="en" sz="1025" b="1"/>
              <a:t>untuk dibuat sendiri / milik sendiri, dan wajib mencantumkan sumber gambar (atau nama pemilik) apabila mencantumkan milik orang lain. (tips, silahkan buat diagram pada </a:t>
            </a:r>
            <a:r>
              <a:rPr lang="en" sz="1025" b="1" i="1" u="sng">
                <a:solidFill>
                  <a:srgbClr val="4A86E8"/>
                </a:solidFill>
              </a:rPr>
              <a:t>https://draw.io</a:t>
            </a:r>
            <a:r>
              <a:rPr lang="en" sz="1025" b="1"/>
              <a:t> atau </a:t>
            </a:r>
            <a:r>
              <a:rPr lang="en" sz="1025" b="1" i="1" u="sng">
                <a:solidFill>
                  <a:schemeClr val="hlink"/>
                </a:solidFill>
                <a:hlinkClick r:id="rId3"/>
              </a:rPr>
              <a:t>https://app.diagrams.net</a:t>
            </a:r>
            <a:r>
              <a:rPr lang="en" sz="1025" b="1"/>
              <a:t> atau aplikasi sejenis)</a:t>
            </a:r>
            <a:endParaRPr sz="1025" b="1"/>
          </a:p>
          <a:p>
            <a:pPr marL="457200" lvl="0" indent="-293687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025"/>
              <a:buChar char="●"/>
            </a:pPr>
            <a:r>
              <a:rPr lang="en" sz="1025" b="1">
                <a:solidFill>
                  <a:srgbClr val="6AA84F"/>
                </a:solidFill>
              </a:rPr>
              <a:t>Wajib </a:t>
            </a:r>
            <a:r>
              <a:rPr lang="en" sz="1025" b="1"/>
              <a:t>membuat Gdrive (folder khusus), untuk menyimpan tugas matakuliah ini didalamnya serta mengaturnya dalam folder teratur, termasuk file slide kerja ini ada didalam folder yang sudah dibuat.</a:t>
            </a:r>
            <a:endParaRPr sz="1025" b="1"/>
          </a:p>
          <a:p>
            <a:pPr marL="457200" lvl="0" indent="-293687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025"/>
              <a:buChar char="●"/>
            </a:pPr>
            <a:r>
              <a:rPr lang="en" sz="1025" b="1">
                <a:solidFill>
                  <a:srgbClr val="6AA84F"/>
                </a:solidFill>
              </a:rPr>
              <a:t>Wajib </a:t>
            </a:r>
            <a:r>
              <a:rPr lang="en" sz="1025" b="1"/>
              <a:t>membagi (men-</a:t>
            </a:r>
            <a:r>
              <a:rPr lang="en" sz="1025" b="1" i="1"/>
              <a:t>share</a:t>
            </a:r>
            <a:r>
              <a:rPr lang="en" sz="1025" b="1"/>
              <a:t>) semua file terkait matakuliah ini maupun file yang dihasilkan selama mengikuti mata kuliah ini (yang sudah disimpan pada GDrive), dengan email dosen pengampu yakni </a:t>
            </a:r>
            <a:r>
              <a:rPr lang="en" sz="1025" b="1">
                <a:solidFill>
                  <a:srgbClr val="980000"/>
                </a:solidFill>
              </a:rPr>
              <a:t>anugrah.adiwilaga@upi.edu</a:t>
            </a:r>
            <a:endParaRPr sz="1025" b="1"/>
          </a:p>
          <a:p>
            <a:pPr marL="457200" lvl="0" indent="-293687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025"/>
              <a:buChar char="●"/>
            </a:pPr>
            <a:r>
              <a:rPr lang="en" sz="1025" b="1"/>
              <a:t>Hak Cipta atau Publikasi atas karya, file, dll yang dihasilkan selama pelaksanaan (atau dalam rangka memenuhi tugas, ujian, latihan) pada mata kuliah ini (atau karya turunannya dalam judul/topik serupa) adalah </a:t>
            </a:r>
            <a:r>
              <a:rPr lang="en" sz="1025" b="1">
                <a:solidFill>
                  <a:srgbClr val="6AA84F"/>
                </a:solidFill>
              </a:rPr>
              <a:t>milik bersama</a:t>
            </a:r>
            <a:r>
              <a:rPr lang="en" sz="1025" b="1">
                <a:solidFill>
                  <a:srgbClr val="93C47D"/>
                </a:solidFill>
              </a:rPr>
              <a:t> </a:t>
            </a:r>
            <a:r>
              <a:rPr lang="en" sz="1025" b="1"/>
              <a:t>(Mahasiswa, Dosen dan Universitas), sehingga </a:t>
            </a:r>
            <a:r>
              <a:rPr lang="en" sz="1025" b="1">
                <a:solidFill>
                  <a:srgbClr val="6AA84F"/>
                </a:solidFill>
              </a:rPr>
              <a:t>Wajib </a:t>
            </a:r>
            <a:r>
              <a:rPr lang="en" sz="1025" b="1"/>
              <a:t>diperlukan minimal kesepakatan / izin lisan dalam proses penerbitan (publikasi) maupun penciptaan ulang (reproduksi) dan </a:t>
            </a:r>
            <a:r>
              <a:rPr lang="en" sz="1025" b="1">
                <a:solidFill>
                  <a:srgbClr val="6AA84F"/>
                </a:solidFill>
              </a:rPr>
              <a:t>Wajib </a:t>
            </a:r>
            <a:r>
              <a:rPr lang="en" sz="1025" b="1"/>
              <a:t>mencantumkan nama pencipta secara keseluruhan dalam setiap publikasi atau kegiatan lainnya (kecuali disepakati lain). </a:t>
            </a:r>
            <a:r>
              <a:rPr lang="en" sz="1025" b="1" i="1"/>
              <a:t>Contoh dalam situasi perlombaan, publikasi artikel, video, medsos, pameran, dan kegiatan sejenis.</a:t>
            </a:r>
            <a:endParaRPr sz="1025" b="1" i="1"/>
          </a:p>
          <a:p>
            <a:pPr marL="457200" lvl="0" indent="-293687" algn="l" rtl="0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SzPts val="1025"/>
              <a:buChar char="●"/>
            </a:pPr>
            <a:r>
              <a:rPr lang="en" sz="1025" b="1">
                <a:solidFill>
                  <a:srgbClr val="FF0000"/>
                </a:solidFill>
              </a:rPr>
              <a:t>Dilarang </a:t>
            </a:r>
            <a:r>
              <a:rPr lang="en" sz="1025" b="1"/>
              <a:t>mengubah tema, background pada slide ini maupun yang dikerjakan / dikumpulkan.</a:t>
            </a:r>
            <a:endParaRPr sz="1025" b="1">
              <a:solidFill>
                <a:srgbClr val="980000"/>
              </a:solidFill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Aturan Penggunaan Template (</a:t>
            </a:r>
            <a:r>
              <a:rPr lang="en" sz="2600">
                <a:solidFill>
                  <a:srgbClr val="980000"/>
                </a:solidFill>
              </a:rPr>
              <a:t>Jangan dihapus / Diubah</a:t>
            </a:r>
            <a:r>
              <a:rPr lang="en" sz="2600"/>
              <a:t>)</a:t>
            </a:r>
            <a:endParaRPr sz="2600"/>
          </a:p>
        </p:txBody>
      </p:sp>
      <p:sp>
        <p:nvSpPr>
          <p:cNvPr id="100" name="Google Shape;100;p14"/>
          <p:cNvSpPr txBox="1">
            <a:spLocks noGrp="1"/>
          </p:cNvSpPr>
          <p:nvPr>
            <p:ph type="sldNum" idx="12"/>
          </p:nvPr>
        </p:nvSpPr>
        <p:spPr>
          <a:xfrm>
            <a:off x="8554406" y="4828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Dokumentasi Proses/Pengerjaan</a:t>
            </a:r>
            <a:endParaRPr/>
          </a:p>
        </p:txBody>
      </p:sp>
      <p:sp>
        <p:nvSpPr>
          <p:cNvPr id="257" name="Google Shape;257;p35"/>
          <p:cNvSpPr txBox="1">
            <a:spLocks noGrp="1"/>
          </p:cNvSpPr>
          <p:nvPr>
            <p:ph type="sldNum" idx="12"/>
          </p:nvPr>
        </p:nvSpPr>
        <p:spPr>
          <a:xfrm>
            <a:off x="8554406" y="4828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20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DE664F-7DDB-48D5-81A5-8750172482CB}"/>
              </a:ext>
            </a:extLst>
          </p:cNvPr>
          <p:cNvGrpSpPr/>
          <p:nvPr/>
        </p:nvGrpSpPr>
        <p:grpSpPr>
          <a:xfrm>
            <a:off x="737240" y="1269402"/>
            <a:ext cx="7669520" cy="2355926"/>
            <a:chOff x="699247" y="1247887"/>
            <a:chExt cx="7669520" cy="23559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33516A0-2ABA-4ACF-A295-03A59ED51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911" t="18196" b="4627"/>
            <a:stretch/>
          </p:blipFill>
          <p:spPr>
            <a:xfrm>
              <a:off x="699247" y="1247887"/>
              <a:ext cx="3750778" cy="23559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0028513-72AC-4756-8430-AC6A59986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291" t="15268" b="7971"/>
            <a:stretch/>
          </p:blipFill>
          <p:spPr>
            <a:xfrm>
              <a:off x="4572000" y="1247887"/>
              <a:ext cx="3796767" cy="23559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Dokumentasi Hasil</a:t>
            </a:r>
            <a:endParaRPr/>
          </a:p>
        </p:txBody>
      </p:sp>
      <p:sp>
        <p:nvSpPr>
          <p:cNvPr id="263" name="Google Shape;263;p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Foto</a:t>
            </a:r>
            <a:endParaRPr/>
          </a:p>
        </p:txBody>
      </p:sp>
      <p:sp>
        <p:nvSpPr>
          <p:cNvPr id="264" name="Google Shape;264;p36"/>
          <p:cNvSpPr txBox="1">
            <a:spLocks noGrp="1"/>
          </p:cNvSpPr>
          <p:nvPr>
            <p:ph type="sldNum" idx="12"/>
          </p:nvPr>
        </p:nvSpPr>
        <p:spPr>
          <a:xfrm>
            <a:off x="8554406" y="4828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Folder Dokumentasi</a:t>
            </a:r>
            <a:endParaRPr/>
          </a:p>
        </p:txBody>
      </p:sp>
      <p:sp>
        <p:nvSpPr>
          <p:cNvPr id="270" name="Google Shape;270;p37"/>
          <p:cNvSpPr txBox="1">
            <a:spLocks noGrp="1"/>
          </p:cNvSpPr>
          <p:nvPr>
            <p:ph type="sldNum" idx="12"/>
          </p:nvPr>
        </p:nvSpPr>
        <p:spPr>
          <a:xfrm>
            <a:off x="8554406" y="4828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22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884800" cy="3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Gambar / Foto-foto / Video (</a:t>
            </a:r>
            <a:r>
              <a:rPr lang="en">
                <a:solidFill>
                  <a:srgbClr val="980000"/>
                </a:solidFill>
              </a:rPr>
              <a:t>Link.</a:t>
            </a:r>
            <a:r>
              <a:rPr lang="en"/>
              <a:t>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Program Mikrokontroller</a:t>
            </a:r>
            <a:r>
              <a:rPr lang="en" sz="1200"/>
              <a:t> </a:t>
            </a:r>
            <a:r>
              <a:rPr lang="en"/>
              <a:t>(</a:t>
            </a:r>
            <a:r>
              <a:rPr lang="en">
                <a:solidFill>
                  <a:srgbClr val="980000"/>
                </a:solidFill>
              </a:rPr>
              <a:t>Link.optional</a:t>
            </a:r>
            <a:r>
              <a:rPr lang="en"/>
              <a:t>)</a:t>
            </a:r>
            <a:endParaRPr sz="10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Program Android (</a:t>
            </a:r>
            <a:r>
              <a:rPr lang="en">
                <a:solidFill>
                  <a:srgbClr val="980000"/>
                </a:solidFill>
              </a:rPr>
              <a:t>Link. optional</a:t>
            </a:r>
            <a:r>
              <a:rPr lang="en"/>
              <a:t>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Program Web (</a:t>
            </a:r>
            <a:r>
              <a:rPr lang="en">
                <a:solidFill>
                  <a:srgbClr val="980000"/>
                </a:solidFill>
              </a:rPr>
              <a:t>Link. optional</a:t>
            </a:r>
            <a:r>
              <a:rPr lang="en"/>
              <a:t>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dll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Library (</a:t>
            </a:r>
            <a:r>
              <a:rPr lang="en">
                <a:solidFill>
                  <a:srgbClr val="980000"/>
                </a:solidFill>
              </a:rPr>
              <a:t>Link.</a:t>
            </a:r>
            <a:r>
              <a:rPr lang="en"/>
              <a:t> - </a:t>
            </a:r>
            <a:r>
              <a:rPr lang="en">
                <a:solidFill>
                  <a:srgbClr val="980000"/>
                </a:solidFill>
              </a:rPr>
              <a:t>Opt.</a:t>
            </a:r>
            <a:r>
              <a:rPr lang="en"/>
              <a:t>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Datasheet (</a:t>
            </a:r>
            <a:r>
              <a:rPr lang="en">
                <a:solidFill>
                  <a:srgbClr val="980000"/>
                </a:solidFill>
              </a:rPr>
              <a:t>Link.</a:t>
            </a:r>
            <a:r>
              <a:rPr lang="en"/>
              <a:t>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dll..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 i="1">
                <a:solidFill>
                  <a:srgbClr val="38761D"/>
                </a:solidFill>
              </a:rPr>
              <a:t>*catatan :</a:t>
            </a:r>
            <a:r>
              <a:rPr lang="en" b="1" i="1">
                <a:solidFill>
                  <a:srgbClr val="6AA84F"/>
                </a:solidFill>
              </a:rPr>
              <a:t> </a:t>
            </a:r>
            <a:r>
              <a:rPr lang="en" i="1">
                <a:solidFill>
                  <a:srgbClr val="6AA84F"/>
                </a:solidFill>
              </a:rPr>
              <a:t>Link berupa link GDrive dan jangan lupa add email dosen di </a:t>
            </a:r>
            <a:r>
              <a:rPr lang="en" i="1" u="sng">
                <a:solidFill>
                  <a:schemeClr val="hlink"/>
                </a:solidFill>
                <a:hlinkClick r:id="rId3"/>
              </a:rPr>
              <a:t>anugrah.adiwilaga@upi.edu</a:t>
            </a:r>
            <a:r>
              <a:rPr lang="en" i="1">
                <a:solidFill>
                  <a:srgbClr val="6AA84F"/>
                </a:solidFill>
              </a:rPr>
              <a:t>, sehingga silahkan download dahulu dr sumber dan upload pada GDrive.</a:t>
            </a:r>
            <a:endParaRPr i="1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 Projek</a:t>
            </a:r>
            <a:endParaRPr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554406" y="4828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 descr="https://lh7-us.googleusercontent.com/HzpqukOjeiovBe1V3hb3J7CEe2x2qIVruRatsKqqbE2u080O2JJmD2wvZXJf5dj-ZvJ6uNUgZ3Ulfg16p12aO09eZGXr-qyzJkTKsKyw4hr1oxdZy-PZRo5F4ZnWtD7pl1qqkPef-W3gk5o=s2048">
            <a:extLst>
              <a:ext uri="{FF2B5EF4-FFF2-40B4-BE49-F238E27FC236}">
                <a16:creationId xmlns:a16="http://schemas.microsoft.com/office/drawing/2014/main" id="{4DD43889-F34D-40D5-BA8A-B475170BD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t="35043" r="14285" b="13911"/>
          <a:stretch/>
        </p:blipFill>
        <p:spPr bwMode="auto">
          <a:xfrm>
            <a:off x="311700" y="1167913"/>
            <a:ext cx="7526015" cy="262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Summary</a:t>
            </a:r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6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b="1" dirty="0"/>
              <a:t>Judul</a:t>
            </a:r>
            <a:r>
              <a:rPr lang="en" dirty="0"/>
              <a:t>			: </a:t>
            </a:r>
            <a:r>
              <a:rPr lang="en-GB" dirty="0" err="1"/>
              <a:t>Kipas</a:t>
            </a:r>
            <a:r>
              <a:rPr lang="en-GB" dirty="0"/>
              <a:t> </a:t>
            </a:r>
            <a:r>
              <a:rPr lang="en-GB" dirty="0" err="1"/>
              <a:t>Otomatis</a:t>
            </a:r>
            <a:r>
              <a:rPr lang="en-GB" dirty="0"/>
              <a:t> </a:t>
            </a:r>
            <a:r>
              <a:rPr lang="en-GB" dirty="0" err="1"/>
              <a:t>Berbasis</a:t>
            </a:r>
            <a:r>
              <a:rPr lang="en-GB" dirty="0"/>
              <a:t> ATMega328p </a:t>
            </a:r>
            <a:r>
              <a:rPr lang="en-GB" dirty="0" err="1"/>
              <a:t>dengan</a:t>
            </a:r>
            <a:r>
              <a:rPr lang="en-GB" dirty="0"/>
              <a:t> Sensor 					  DHT11 dan LCD+I2C</a:t>
            </a:r>
            <a:endParaRPr dirty="0"/>
          </a:p>
          <a:p>
            <a:pPr marL="457200" lvl="0" indent="-334327" algn="just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b="1" dirty="0"/>
              <a:t>Ltr. Bel. Masalah 	</a:t>
            </a:r>
            <a:r>
              <a:rPr lang="en" dirty="0"/>
              <a:t>: </a:t>
            </a:r>
            <a:r>
              <a:rPr lang="en-GB" dirty="0" err="1"/>
              <a:t>Kipas</a:t>
            </a:r>
            <a:r>
              <a:rPr lang="en-GB" dirty="0"/>
              <a:t> </a:t>
            </a:r>
            <a:r>
              <a:rPr lang="en-GB" dirty="0" err="1"/>
              <a:t>angin</a:t>
            </a:r>
            <a:r>
              <a:rPr lang="en-GB" dirty="0"/>
              <a:t> </a:t>
            </a:r>
            <a:r>
              <a:rPr lang="en-GB" dirty="0" err="1"/>
              <a:t>otomatis</a:t>
            </a:r>
            <a:r>
              <a:rPr lang="en-GB" dirty="0"/>
              <a:t> </a:t>
            </a:r>
            <a:r>
              <a:rPr lang="en-GB" dirty="0" err="1"/>
              <a:t>dirancang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meningkatkan</a:t>
            </a:r>
            <a:r>
              <a:rPr lang="en-GB" dirty="0"/>
              <a:t> </a:t>
            </a:r>
            <a:r>
              <a:rPr lang="en-GB" dirty="0" err="1"/>
              <a:t>efisiensi</a:t>
            </a:r>
            <a:r>
              <a:rPr lang="en-GB" dirty="0"/>
              <a:t> 				  </a:t>
            </a:r>
            <a:r>
              <a:rPr lang="en-GB" dirty="0" err="1"/>
              <a:t>energi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mengaktifkan</a:t>
            </a:r>
            <a:r>
              <a:rPr lang="en-GB" dirty="0"/>
              <a:t> </a:t>
            </a:r>
            <a:r>
              <a:rPr lang="en-GB" dirty="0" err="1"/>
              <a:t>kipas</a:t>
            </a:r>
            <a:r>
              <a:rPr lang="en-GB" dirty="0"/>
              <a:t>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ketika</a:t>
            </a:r>
            <a:r>
              <a:rPr lang="en-GB" dirty="0"/>
              <a:t> </a:t>
            </a:r>
            <a:r>
              <a:rPr lang="en-GB" dirty="0" err="1"/>
              <a:t>diperlukan</a:t>
            </a:r>
            <a:r>
              <a:rPr lang="en-GB" dirty="0"/>
              <a:t>, 				  </a:t>
            </a:r>
            <a:r>
              <a:rPr lang="en-GB" dirty="0" err="1"/>
              <a:t>berdasarkan</a:t>
            </a:r>
            <a:r>
              <a:rPr lang="en-GB" dirty="0"/>
              <a:t> </a:t>
            </a:r>
            <a:r>
              <a:rPr lang="en-GB" dirty="0" err="1"/>
              <a:t>suhu</a:t>
            </a:r>
            <a:r>
              <a:rPr lang="en-GB" dirty="0"/>
              <a:t> dan </a:t>
            </a:r>
            <a:r>
              <a:rPr lang="en-GB" dirty="0" err="1"/>
              <a:t>kelembaban</a:t>
            </a:r>
            <a:r>
              <a:rPr lang="en-GB" dirty="0"/>
              <a:t> </a:t>
            </a:r>
            <a:r>
              <a:rPr lang="en-GB" dirty="0" err="1"/>
              <a:t>saat</a:t>
            </a:r>
            <a:r>
              <a:rPr lang="en-GB" dirty="0"/>
              <a:t> </a:t>
            </a:r>
            <a:r>
              <a:rPr lang="en-GB" dirty="0" err="1"/>
              <a:t>ini</a:t>
            </a:r>
            <a:r>
              <a:rPr lang="en-GB" dirty="0"/>
              <a:t> yang di </a:t>
            </a:r>
            <a:r>
              <a:rPr lang="en-GB" dirty="0" err="1"/>
              <a:t>deteksi</a:t>
            </a:r>
            <a:r>
              <a:rPr lang="en-GB" dirty="0"/>
              <a:t> oleh 				  sensor DHT11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b="1" dirty="0"/>
              <a:t>Mikrokontroller	</a:t>
            </a:r>
            <a:r>
              <a:rPr lang="en" dirty="0"/>
              <a:t>	: </a:t>
            </a:r>
            <a:r>
              <a:rPr lang="en-GB" dirty="0"/>
              <a:t>Arduino Uno ATMega328p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b="1" dirty="0"/>
              <a:t>Sensor</a:t>
            </a:r>
            <a:r>
              <a:rPr lang="en" dirty="0"/>
              <a:t> 		: </a:t>
            </a:r>
            <a:r>
              <a:rPr lang="en-GB" dirty="0"/>
              <a:t>Sensor </a:t>
            </a:r>
            <a:r>
              <a:rPr lang="en-GB" dirty="0" err="1"/>
              <a:t>Suhu</a:t>
            </a:r>
            <a:r>
              <a:rPr lang="en-GB" dirty="0"/>
              <a:t> DHT11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b="1" dirty="0"/>
              <a:t>Aktuator	</a:t>
            </a:r>
            <a:r>
              <a:rPr lang="en" dirty="0"/>
              <a:t> 	: </a:t>
            </a:r>
            <a:r>
              <a:rPr lang="en-GB" dirty="0" err="1"/>
              <a:t>Kipas</a:t>
            </a:r>
            <a:r>
              <a:rPr lang="en" dirty="0"/>
              <a:t> 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b="1" dirty="0"/>
              <a:t>Tindak lanjut		:  </a:t>
            </a:r>
            <a:endParaRPr b="1"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Studi literature tentang proyek yg akan dikerjakan.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Pembuatan Blok diagram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>
                <a:solidFill>
                  <a:srgbClr val="FF0000"/>
                </a:solidFill>
              </a:rPr>
              <a:t>Pembuatan Wiring Diagram</a:t>
            </a:r>
            <a:endParaRPr dirty="0">
              <a:solidFill>
                <a:srgbClr val="FF0000"/>
              </a:solidFill>
            </a:endParaRPr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>
                <a:solidFill>
                  <a:srgbClr val="FF0000"/>
                </a:solidFill>
              </a:rPr>
              <a:t>Pengujian Sensor-Mikrokontroller</a:t>
            </a:r>
            <a:endParaRPr dirty="0">
              <a:solidFill>
                <a:srgbClr val="FF0000"/>
              </a:solidFill>
            </a:endParaRPr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Pengujian aktuator-Mikrokontroller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Integrasi Sistem Keseluruhan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Pengujian Sistem Keseluruhan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Pelengkapan Slide Kerja</a:t>
            </a:r>
            <a:endParaRPr dirty="0"/>
          </a:p>
        </p:txBody>
      </p:sp>
      <p:sp>
        <p:nvSpPr>
          <p:cNvPr id="115" name="Google Shape;115;p16"/>
          <p:cNvSpPr txBox="1">
            <a:spLocks noGrp="1"/>
          </p:cNvSpPr>
          <p:nvPr>
            <p:ph type="sldNum" idx="12"/>
          </p:nvPr>
        </p:nvSpPr>
        <p:spPr>
          <a:xfrm>
            <a:off x="8554406" y="4828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Deskripsi Rancangan Project A</a:t>
            </a:r>
            <a:endParaRPr dirty="0"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		: </a:t>
            </a:r>
            <a:r>
              <a:rPr lang="en-GB" dirty="0" err="1"/>
              <a:t>Masalah</a:t>
            </a:r>
            <a:r>
              <a:rPr lang="en-GB" dirty="0"/>
              <a:t> </a:t>
            </a:r>
            <a:r>
              <a:rPr lang="en-GB" dirty="0" err="1"/>
              <a:t>kenaikan</a:t>
            </a:r>
            <a:r>
              <a:rPr lang="en-GB" dirty="0"/>
              <a:t> </a:t>
            </a:r>
            <a:r>
              <a:rPr lang="en-GB" dirty="0" err="1"/>
              <a:t>suhu</a:t>
            </a:r>
            <a:r>
              <a:rPr lang="en-GB" dirty="0"/>
              <a:t> </a:t>
            </a:r>
            <a:r>
              <a:rPr lang="en-GB" dirty="0" err="1"/>
              <a:t>beberapa</a:t>
            </a:r>
            <a:r>
              <a:rPr lang="en-GB" dirty="0"/>
              <a:t> </a:t>
            </a:r>
            <a:r>
              <a:rPr lang="en-GB" dirty="0" err="1"/>
              <a:t>waktu</a:t>
            </a:r>
            <a:r>
              <a:rPr lang="en-GB" dirty="0"/>
              <a:t> </a:t>
            </a:r>
            <a:r>
              <a:rPr lang="en-GB" dirty="0" err="1"/>
              <a:t>terakhir</a:t>
            </a:r>
            <a:endParaRPr dirty="0"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Solusi </a:t>
            </a:r>
            <a:r>
              <a:rPr lang="en" dirty="0"/>
              <a:t>		: </a:t>
            </a:r>
            <a:r>
              <a:rPr lang="en-GB" dirty="0" err="1"/>
              <a:t>Membuat</a:t>
            </a:r>
            <a:r>
              <a:rPr lang="en-GB" dirty="0"/>
              <a:t> </a:t>
            </a:r>
            <a:r>
              <a:rPr lang="en-GB" dirty="0" err="1"/>
              <a:t>kipas</a:t>
            </a:r>
            <a:r>
              <a:rPr lang="en-GB" dirty="0"/>
              <a:t> </a:t>
            </a:r>
            <a:r>
              <a:rPr lang="en-GB" dirty="0" err="1"/>
              <a:t>otomatis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menjaga</a:t>
            </a:r>
            <a:r>
              <a:rPr lang="en-GB" dirty="0"/>
              <a:t> </a:t>
            </a:r>
            <a:r>
              <a:rPr lang="en-GB" dirty="0" err="1"/>
              <a:t>kenyamanan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			 	 </a:t>
            </a:r>
            <a:r>
              <a:rPr lang="en-GB" dirty="0" err="1"/>
              <a:t>membantu</a:t>
            </a:r>
            <a:r>
              <a:rPr lang="en-GB" dirty="0"/>
              <a:t> </a:t>
            </a:r>
            <a:r>
              <a:rPr lang="en-GB" dirty="0" err="1"/>
              <a:t>mengurangi</a:t>
            </a:r>
            <a:r>
              <a:rPr lang="en-GB" dirty="0"/>
              <a:t> </a:t>
            </a:r>
            <a:r>
              <a:rPr lang="en-GB" dirty="0" err="1"/>
              <a:t>kelembaban</a:t>
            </a:r>
            <a:r>
              <a:rPr lang="en-GB" dirty="0"/>
              <a:t> yang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membuat</a:t>
            </a:r>
            <a:r>
              <a:rPr lang="en-GB" dirty="0"/>
              <a:t> 				 </a:t>
            </a:r>
            <a:r>
              <a:rPr lang="en-GB" dirty="0" err="1"/>
              <a:t>ruangan</a:t>
            </a:r>
            <a:r>
              <a:rPr lang="en-GB" dirty="0"/>
              <a:t> </a:t>
            </a:r>
            <a:r>
              <a:rPr lang="en-GB" dirty="0" err="1"/>
              <a:t>terasa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nyaman</a:t>
            </a:r>
            <a:endParaRPr dirty="0"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 err="1"/>
              <a:t>Sistem</a:t>
            </a:r>
            <a:r>
              <a:rPr lang="en-GB" dirty="0"/>
              <a:t>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memastikan</a:t>
            </a:r>
            <a:r>
              <a:rPr lang="en-GB" dirty="0"/>
              <a:t> </a:t>
            </a:r>
            <a:r>
              <a:rPr lang="en-GB" dirty="0" err="1"/>
              <a:t>kenyamanan</a:t>
            </a:r>
            <a:r>
              <a:rPr lang="en-GB" dirty="0"/>
              <a:t> </a:t>
            </a:r>
            <a:r>
              <a:rPr lang="en-GB" dirty="0" err="1"/>
              <a:t>ruangan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mengotomatisasi</a:t>
            </a:r>
            <a:r>
              <a:rPr lang="en-GB" dirty="0"/>
              <a:t> </a:t>
            </a:r>
            <a:r>
              <a:rPr lang="en-GB" dirty="0" err="1"/>
              <a:t>kipas</a:t>
            </a:r>
            <a:r>
              <a:rPr lang="en-GB" dirty="0"/>
              <a:t> </a:t>
            </a:r>
            <a:r>
              <a:rPr lang="en-GB" dirty="0" err="1"/>
              <a:t>angin</a:t>
            </a:r>
            <a:r>
              <a:rPr lang="en-GB" dirty="0"/>
              <a:t> </a:t>
            </a:r>
            <a:r>
              <a:rPr lang="en-GB" dirty="0" err="1"/>
              <a:t>berdasarkan</a:t>
            </a:r>
            <a:r>
              <a:rPr lang="en-GB" dirty="0"/>
              <a:t> </a:t>
            </a:r>
            <a:r>
              <a:rPr lang="en-GB" dirty="0" err="1"/>
              <a:t>suhu</a:t>
            </a:r>
            <a:r>
              <a:rPr lang="en-GB" dirty="0"/>
              <a:t> </a:t>
            </a:r>
            <a:r>
              <a:rPr lang="en-GB" dirty="0" err="1"/>
              <a:t>ruangan</a:t>
            </a:r>
            <a:r>
              <a:rPr lang="en-GB" dirty="0"/>
              <a:t>. </a:t>
            </a:r>
            <a:r>
              <a:rPr lang="en-GB" dirty="0" err="1"/>
              <a:t>Suhu</a:t>
            </a:r>
            <a:r>
              <a:rPr lang="en-GB" dirty="0"/>
              <a:t> </a:t>
            </a:r>
            <a:r>
              <a:rPr lang="en-GB" dirty="0" err="1"/>
              <a:t>ruangan</a:t>
            </a:r>
            <a:r>
              <a:rPr lang="en-GB" dirty="0"/>
              <a:t> </a:t>
            </a:r>
            <a:r>
              <a:rPr lang="en-GB" dirty="0" err="1"/>
              <a:t>akan</a:t>
            </a:r>
            <a:r>
              <a:rPr lang="en-GB" dirty="0"/>
              <a:t> di </a:t>
            </a:r>
            <a:r>
              <a:rPr lang="en-GB" dirty="0" err="1"/>
              <a:t>deteksi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sensor DHT11, yang </a:t>
            </a:r>
            <a:r>
              <a:rPr lang="en-GB" dirty="0" err="1"/>
              <a:t>akan</a:t>
            </a:r>
            <a:r>
              <a:rPr lang="en-GB" dirty="0"/>
              <a:t> </a:t>
            </a:r>
            <a:r>
              <a:rPr lang="en-GB" dirty="0" err="1"/>
              <a:t>ditampilkan</a:t>
            </a:r>
            <a:r>
              <a:rPr lang="en-GB" dirty="0"/>
              <a:t> di LCD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memberikan</a:t>
            </a:r>
            <a:r>
              <a:rPr lang="en-GB" dirty="0"/>
              <a:t> </a:t>
            </a:r>
            <a:r>
              <a:rPr lang="en-GB" dirty="0" err="1"/>
              <a:t>gambaran</a:t>
            </a:r>
            <a:r>
              <a:rPr lang="en-GB" dirty="0"/>
              <a:t> </a:t>
            </a:r>
            <a:r>
              <a:rPr lang="en-GB" dirty="0" err="1"/>
              <a:t>visualisasi</a:t>
            </a:r>
            <a:r>
              <a:rPr lang="en-GB" dirty="0"/>
              <a:t> </a:t>
            </a:r>
            <a:r>
              <a:rPr lang="en-GB" dirty="0" err="1"/>
              <a:t>kepada</a:t>
            </a:r>
            <a:r>
              <a:rPr lang="en-GB" dirty="0"/>
              <a:t> </a:t>
            </a:r>
            <a:r>
              <a:rPr lang="en-GB" dirty="0" err="1"/>
              <a:t>pengguna</a:t>
            </a:r>
            <a:r>
              <a:rPr lang="en-GB" dirty="0"/>
              <a:t> </a:t>
            </a:r>
            <a:r>
              <a:rPr lang="en-GB" dirty="0" err="1"/>
              <a:t>teantang</a:t>
            </a:r>
            <a:r>
              <a:rPr lang="en-GB" dirty="0"/>
              <a:t> </a:t>
            </a:r>
            <a:r>
              <a:rPr lang="en-GB" dirty="0" err="1"/>
              <a:t>kondisi</a:t>
            </a:r>
            <a:r>
              <a:rPr lang="en-GB" dirty="0"/>
              <a:t> </a:t>
            </a:r>
            <a:r>
              <a:rPr lang="en-GB" dirty="0" err="1"/>
              <a:t>ruangan</a:t>
            </a:r>
            <a:r>
              <a:rPr lang="en-GB" dirty="0"/>
              <a:t> </a:t>
            </a:r>
            <a:r>
              <a:rPr lang="en-GB" dirty="0" err="1"/>
              <a:t>saat</a:t>
            </a:r>
            <a:r>
              <a:rPr lang="en-GB" dirty="0"/>
              <a:t> </a:t>
            </a:r>
            <a:r>
              <a:rPr lang="en-GB" dirty="0" err="1"/>
              <a:t>ini</a:t>
            </a:r>
            <a:r>
              <a:rPr lang="en-GB" dirty="0"/>
              <a:t>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45818E"/>
                </a:solidFill>
              </a:rPr>
              <a:t>*catatan : silahkan tambahkan, bisa ditambahkan gambar/skema pada halaman lain untuk lebih detail</a:t>
            </a:r>
            <a:endParaRPr sz="1400" dirty="0">
              <a:solidFill>
                <a:srgbClr val="45818E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Seperti yang ada pada website / artikel / buku berikut :</a:t>
            </a:r>
            <a:endParaRPr dirty="0"/>
          </a:p>
          <a:p>
            <a:pPr lvl="0">
              <a:spcBef>
                <a:spcPts val="1200"/>
              </a:spcBef>
              <a:buChar char="-"/>
            </a:pPr>
            <a:r>
              <a:rPr lang="en-GB" dirty="0">
                <a:hlinkClick r:id="rId3"/>
              </a:rPr>
              <a:t>https://youtu.be/QIeCJmvhlkM?si=sBmEHTL-A6skBDWE</a:t>
            </a:r>
            <a:br>
              <a:rPr lang="en" dirty="0"/>
            </a:br>
            <a:endParaRPr dirty="0"/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554406" y="4828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Studi Literatur ATMega328p</a:t>
            </a:r>
            <a:endParaRPr dirty="0"/>
          </a:p>
        </p:txBody>
      </p:sp>
      <p:sp>
        <p:nvSpPr>
          <p:cNvPr id="150" name="Google Shape;15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lvl="1" algn="just"/>
            <a:r>
              <a:rPr lang="en" dirty="0"/>
              <a:t>Aplikasi Android Pengendali Lampu Rumah </a:t>
            </a:r>
            <a:r>
              <a:rPr lang="en-GB" dirty="0" err="1"/>
              <a:t>Berbasis</a:t>
            </a:r>
            <a:r>
              <a:rPr lang="en-GB" dirty="0"/>
              <a:t> Arduino Uno</a:t>
            </a:r>
            <a:r>
              <a:rPr lang="en" dirty="0"/>
              <a:t>, (2015), </a:t>
            </a:r>
            <a:r>
              <a:rPr lang="en-GB" dirty="0" err="1"/>
              <a:t>menggunakan</a:t>
            </a:r>
            <a:r>
              <a:rPr lang="en-GB" dirty="0"/>
              <a:t> Arduino Uno </a:t>
            </a:r>
            <a:r>
              <a:rPr lang="en" dirty="0"/>
              <a:t>sebaga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Mikrokontroller</a:t>
            </a:r>
            <a:endParaRPr lang="en-GB" dirty="0"/>
          </a:p>
          <a:p>
            <a:pPr marL="596900" lvl="1" indent="0" algn="just">
              <a:buNone/>
            </a:pPr>
            <a:r>
              <a:rPr lang="en-GB" dirty="0"/>
              <a:t>	https://jurnal.umj.ac.id/index.php/semnastek/article/view/521</a:t>
            </a:r>
            <a:endParaRPr dirty="0"/>
          </a:p>
          <a:p>
            <a:pPr marL="914400" lvl="1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Sistem Monitoring Parkir Mobil Berbasis Arduino Uno, (2020), </a:t>
            </a:r>
            <a:r>
              <a:rPr lang="en-GB" dirty="0" err="1"/>
              <a:t>menggunakan</a:t>
            </a:r>
            <a:r>
              <a:rPr lang="en-GB" dirty="0"/>
              <a:t> </a:t>
            </a:r>
            <a:r>
              <a:rPr lang="en" dirty="0"/>
              <a:t>Arduino Uno sebag</a:t>
            </a:r>
            <a:r>
              <a:rPr lang="en-GB" dirty="0"/>
              <a:t>ai </a:t>
            </a:r>
            <a:r>
              <a:rPr lang="en-GB" dirty="0" err="1"/>
              <a:t>Mikrokontroller</a:t>
            </a:r>
            <a:endParaRPr lang="en-GB" dirty="0"/>
          </a:p>
          <a:p>
            <a:pPr marL="596900" lvl="1" indent="0" algn="just">
              <a:buNone/>
            </a:pPr>
            <a:r>
              <a:rPr lang="en-GB" dirty="0"/>
              <a:t>	https://jurnal.polsri.ac.id/index.php/jupiter/article/view/2389</a:t>
            </a:r>
            <a:endParaRPr dirty="0"/>
          </a:p>
          <a:p>
            <a:pPr marL="914400" lvl="1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Smart Tester </a:t>
            </a:r>
            <a:r>
              <a:rPr lang="en-GB" dirty="0" err="1"/>
              <a:t>Berbasis</a:t>
            </a:r>
            <a:r>
              <a:rPr lang="en-GB" dirty="0"/>
              <a:t> Arduino Uno</a:t>
            </a:r>
            <a:r>
              <a:rPr lang="en" dirty="0"/>
              <a:t>, (2017), menggunakan </a:t>
            </a:r>
            <a:r>
              <a:rPr lang="en-GB" dirty="0"/>
              <a:t>Arduino Uno </a:t>
            </a:r>
            <a:r>
              <a:rPr lang="en" dirty="0"/>
              <a:t>sebaga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Mikrokontroller</a:t>
            </a:r>
            <a:r>
              <a:rPr lang="en-GB" dirty="0"/>
              <a:t> </a:t>
            </a:r>
            <a:endParaRPr lang="en" dirty="0"/>
          </a:p>
          <a:p>
            <a:pPr marL="596900" lvl="1" indent="0" algn="just">
              <a:buNone/>
            </a:pPr>
            <a:r>
              <a:rPr lang="en-GB" dirty="0"/>
              <a:t>	https://jurnal.univbinainsan.ac.id/index.php/jusikom/article/view/47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sldNum" idx="12"/>
          </p:nvPr>
        </p:nvSpPr>
        <p:spPr>
          <a:xfrm>
            <a:off x="8554406" y="4828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Studi Literatur Sensor DHT11</a:t>
            </a:r>
            <a:endParaRPr dirty="0"/>
          </a:p>
        </p:txBody>
      </p:sp>
      <p:sp>
        <p:nvSpPr>
          <p:cNvPr id="164" name="Google Shape;16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914400" lvl="1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 err="1"/>
              <a:t>Kipas</a:t>
            </a:r>
            <a:r>
              <a:rPr lang="en-GB" dirty="0"/>
              <a:t> </a:t>
            </a:r>
            <a:r>
              <a:rPr lang="en-GB" dirty="0" err="1"/>
              <a:t>Angin</a:t>
            </a:r>
            <a:r>
              <a:rPr lang="en-GB" dirty="0"/>
              <a:t> </a:t>
            </a:r>
            <a:r>
              <a:rPr lang="en-GB" dirty="0" err="1"/>
              <a:t>Otomatis</a:t>
            </a:r>
            <a:r>
              <a:rPr lang="en-GB" dirty="0"/>
              <a:t> </a:t>
            </a:r>
            <a:r>
              <a:rPr lang="en-GB" dirty="0" err="1"/>
              <a:t>Menggunakan</a:t>
            </a:r>
            <a:r>
              <a:rPr lang="en-GB" dirty="0"/>
              <a:t> Sensor </a:t>
            </a:r>
            <a:r>
              <a:rPr lang="en-GB" dirty="0" err="1"/>
              <a:t>Suhu</a:t>
            </a:r>
            <a:r>
              <a:rPr lang="en-GB" dirty="0"/>
              <a:t> DHT11, </a:t>
            </a:r>
            <a:r>
              <a:rPr lang="en" dirty="0"/>
              <a:t>(2021), menggunakan </a:t>
            </a:r>
            <a:r>
              <a:rPr lang="en-GB" dirty="0"/>
              <a:t>Sensor </a:t>
            </a:r>
            <a:r>
              <a:rPr lang="en-GB" dirty="0" err="1"/>
              <a:t>Suhu</a:t>
            </a:r>
            <a:r>
              <a:rPr lang="en-GB" dirty="0"/>
              <a:t> DHT11 </a:t>
            </a:r>
            <a:r>
              <a:rPr lang="en-GB" dirty="0" err="1"/>
              <a:t>sebagai</a:t>
            </a:r>
            <a:r>
              <a:rPr lang="en" dirty="0"/>
              <a:t> </a:t>
            </a:r>
            <a:r>
              <a:rPr lang="en-GB" dirty="0"/>
              <a:t>Sensor </a:t>
            </a:r>
            <a:r>
              <a:rPr lang="en-GB" dirty="0" err="1"/>
              <a:t>Kelembaban</a:t>
            </a:r>
            <a:r>
              <a:rPr lang="en-GB" dirty="0"/>
              <a:t> dan </a:t>
            </a:r>
            <a:r>
              <a:rPr lang="en-GB" dirty="0" err="1"/>
              <a:t>Suhu</a:t>
            </a:r>
            <a:r>
              <a:rPr lang="en-GB" dirty="0"/>
              <a:t> </a:t>
            </a:r>
          </a:p>
          <a:p>
            <a:pPr marL="596900" lvl="1" indent="0" algn="just">
              <a:buNone/>
            </a:pPr>
            <a:r>
              <a:rPr lang="en-GB" dirty="0"/>
              <a:t>	https://prosiding.seminar-id.com/index.php/sensasi/article/download/580/561</a:t>
            </a:r>
            <a:endParaRPr dirty="0"/>
          </a:p>
          <a:p>
            <a:pPr lvl="1" algn="just"/>
            <a:r>
              <a:rPr lang="en-GB" dirty="0" err="1"/>
              <a:t>Otomatisasi</a:t>
            </a:r>
            <a:r>
              <a:rPr lang="en-GB" dirty="0"/>
              <a:t> Sensor DHT11 Pada </a:t>
            </a:r>
            <a:r>
              <a:rPr lang="en-GB" dirty="0" err="1"/>
              <a:t>Hodroponik</a:t>
            </a:r>
            <a:r>
              <a:rPr lang="en-GB" dirty="0"/>
              <a:t> </a:t>
            </a:r>
            <a:r>
              <a:rPr lang="en-GB" dirty="0" err="1"/>
              <a:t>Berbasis</a:t>
            </a:r>
            <a:r>
              <a:rPr lang="en-GB" dirty="0"/>
              <a:t> Arduino Uno R3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Tanaman</a:t>
            </a:r>
            <a:r>
              <a:rPr lang="en-GB" dirty="0"/>
              <a:t> </a:t>
            </a:r>
            <a:r>
              <a:rPr lang="en-GB" dirty="0" err="1"/>
              <a:t>Kangkung</a:t>
            </a:r>
            <a:r>
              <a:rPr lang="en" dirty="0"/>
              <a:t>, (2020), menggunakan Sensor Suhu DHT11 sebaga</a:t>
            </a:r>
            <a:r>
              <a:rPr lang="en-GB" dirty="0" err="1"/>
              <a:t>i</a:t>
            </a:r>
            <a:r>
              <a:rPr lang="en-GB" dirty="0"/>
              <a:t> Sensor </a:t>
            </a:r>
            <a:r>
              <a:rPr lang="en-GB" dirty="0" err="1"/>
              <a:t>Suhu</a:t>
            </a:r>
            <a:r>
              <a:rPr lang="en-GB" dirty="0"/>
              <a:t> Dan </a:t>
            </a:r>
            <a:r>
              <a:rPr lang="en-GB" dirty="0" err="1"/>
              <a:t>Kelembaban</a:t>
            </a:r>
            <a:r>
              <a:rPr lang="en-GB" dirty="0"/>
              <a:t> https://www.jurnal.polteksi.ac.id/index.php/jttb/article/download/122/72</a:t>
            </a:r>
            <a:endParaRPr dirty="0"/>
          </a:p>
          <a:p>
            <a:pPr marL="914400" lvl="1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Sistem Penyiraman Tanaman Otomatis Menggunakan Sensor DHT11, (2022), menggunakan </a:t>
            </a:r>
            <a:r>
              <a:rPr lang="en-GB" dirty="0"/>
              <a:t>Sensor DHT11 </a:t>
            </a:r>
            <a:r>
              <a:rPr lang="en" dirty="0"/>
              <a:t>sebagai </a:t>
            </a:r>
            <a:r>
              <a:rPr lang="en-GB" dirty="0"/>
              <a:t>Sensor </a:t>
            </a:r>
            <a:r>
              <a:rPr lang="en-GB" dirty="0" err="1"/>
              <a:t>Suhu</a:t>
            </a:r>
            <a:r>
              <a:rPr lang="en-GB" dirty="0"/>
              <a:t> dan </a:t>
            </a:r>
            <a:r>
              <a:rPr lang="en-GB" dirty="0" err="1"/>
              <a:t>Kelembaban</a:t>
            </a:r>
            <a:r>
              <a:rPr lang="en-GB" dirty="0"/>
              <a:t> </a:t>
            </a:r>
          </a:p>
          <a:p>
            <a:pPr marL="596900" lvl="1" indent="0" algn="just">
              <a:buNone/>
            </a:pPr>
            <a:r>
              <a:rPr lang="en-GB" dirty="0"/>
              <a:t>	https://jurnal.univpgri-palembang.ac.id/index.php/ampere/article/download/9172/6274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sp>
        <p:nvSpPr>
          <p:cNvPr id="165" name="Google Shape;165;p23"/>
          <p:cNvSpPr txBox="1">
            <a:spLocks noGrp="1"/>
          </p:cNvSpPr>
          <p:nvPr>
            <p:ph type="sldNum" idx="12"/>
          </p:nvPr>
        </p:nvSpPr>
        <p:spPr>
          <a:xfrm>
            <a:off x="8554406" y="4828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Studi Literatur Kipas CPU 12V</a:t>
            </a:r>
            <a:endParaRPr dirty="0"/>
          </a:p>
        </p:txBody>
      </p:sp>
      <p:sp>
        <p:nvSpPr>
          <p:cNvPr id="171" name="Google Shape;17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Aktuator </a:t>
            </a:r>
            <a:r>
              <a:rPr lang="en-GB" dirty="0" err="1"/>
              <a:t>Kipas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Pengendalian Suhu Ruangan Menggunakan Fan dan </a:t>
            </a:r>
            <a:r>
              <a:rPr lang="en-GB" dirty="0"/>
              <a:t>DHT11 </a:t>
            </a:r>
            <a:r>
              <a:rPr lang="en-GB" dirty="0" err="1"/>
              <a:t>Berbasis</a:t>
            </a:r>
            <a:r>
              <a:rPr lang="en-GB" dirty="0"/>
              <a:t> Arduino</a:t>
            </a:r>
            <a:r>
              <a:rPr lang="en" dirty="0"/>
              <a:t>, (2017), menggunakan </a:t>
            </a:r>
            <a:r>
              <a:rPr lang="en-GB" dirty="0"/>
              <a:t>Fan </a:t>
            </a:r>
            <a:r>
              <a:rPr lang="en" dirty="0"/>
              <a:t>sebaga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motorik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menormalkan</a:t>
            </a:r>
            <a:r>
              <a:rPr lang="en-GB" dirty="0"/>
              <a:t> </a:t>
            </a:r>
            <a:r>
              <a:rPr lang="en-GB" dirty="0" err="1"/>
              <a:t>suhu</a:t>
            </a:r>
            <a:endParaRPr lang="en" dirty="0"/>
          </a:p>
          <a:p>
            <a:pPr marL="596900" lvl="1" indent="0">
              <a:buNone/>
            </a:pPr>
            <a:r>
              <a:rPr lang="en-GB" dirty="0"/>
              <a:t>	https://jurnal.unimed.ac.id/2012/index.php/cess/article/download/21113/pdf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Desa</a:t>
            </a:r>
            <a:r>
              <a:rPr lang="en-GB" dirty="0"/>
              <a:t>in </a:t>
            </a:r>
            <a:r>
              <a:rPr lang="en-GB" dirty="0" err="1"/>
              <a:t>Pengendali</a:t>
            </a:r>
            <a:r>
              <a:rPr lang="en-GB" dirty="0"/>
              <a:t> </a:t>
            </a:r>
            <a:r>
              <a:rPr lang="en-GB" dirty="0" err="1"/>
              <a:t>Putaran</a:t>
            </a:r>
            <a:r>
              <a:rPr lang="en-GB" dirty="0"/>
              <a:t> </a:t>
            </a:r>
            <a:r>
              <a:rPr lang="en-GB" dirty="0" err="1"/>
              <a:t>Kipas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Mempercepat</a:t>
            </a:r>
            <a:r>
              <a:rPr lang="en-GB" dirty="0"/>
              <a:t> Proses </a:t>
            </a:r>
            <a:r>
              <a:rPr lang="en-GB" dirty="0" err="1"/>
              <a:t>Pendinginan</a:t>
            </a:r>
            <a:r>
              <a:rPr lang="en-GB" dirty="0"/>
              <a:t> </a:t>
            </a:r>
            <a:r>
              <a:rPr lang="en-GB" dirty="0" err="1"/>
              <a:t>Perangkat</a:t>
            </a:r>
            <a:r>
              <a:rPr lang="en-GB" dirty="0"/>
              <a:t> </a:t>
            </a:r>
            <a:r>
              <a:rPr lang="en-GB" dirty="0" err="1"/>
              <a:t>Elektronis</a:t>
            </a:r>
            <a:r>
              <a:rPr lang="en-GB" dirty="0"/>
              <a:t> Dan </a:t>
            </a:r>
            <a:r>
              <a:rPr lang="en-GB" dirty="0" err="1"/>
              <a:t>Medis</a:t>
            </a:r>
            <a:r>
              <a:rPr lang="en" dirty="0"/>
              <a:t>, (2017), menggunakan </a:t>
            </a:r>
            <a:r>
              <a:rPr lang="en-GB" dirty="0" err="1"/>
              <a:t>kipas</a:t>
            </a:r>
            <a:r>
              <a:rPr lang="en-GB" dirty="0"/>
              <a:t> </a:t>
            </a:r>
            <a:r>
              <a:rPr lang="en" dirty="0"/>
              <a:t>sebaga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elemen</a:t>
            </a:r>
            <a:r>
              <a:rPr lang="en-GB" dirty="0"/>
              <a:t> </a:t>
            </a:r>
            <a:r>
              <a:rPr lang="en-GB" dirty="0" err="1"/>
              <a:t>penggerak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menurunkan</a:t>
            </a:r>
            <a:r>
              <a:rPr lang="en-GB" dirty="0"/>
              <a:t> </a:t>
            </a:r>
            <a:r>
              <a:rPr lang="en-GB" dirty="0" err="1"/>
              <a:t>suhu</a:t>
            </a:r>
            <a:endParaRPr lang="en" dirty="0"/>
          </a:p>
          <a:p>
            <a:pPr marL="596900" lvl="1" indent="0">
              <a:buNone/>
            </a:pPr>
            <a:r>
              <a:rPr lang="en-GB" dirty="0"/>
              <a:t>	https://jurnal.umj.ac.id/index.php/semnastek/article/download/1830/1747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Paper judul C, (2017), menggunakan ….sebagai……Link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LCD+I2C</a:t>
            </a:r>
            <a:endParaRPr dirty="0"/>
          </a:p>
        </p:txBody>
      </p:sp>
      <p:sp>
        <p:nvSpPr>
          <p:cNvPr id="172" name="Google Shape;172;p24"/>
          <p:cNvSpPr txBox="1">
            <a:spLocks noGrp="1"/>
          </p:cNvSpPr>
          <p:nvPr>
            <p:ph type="sldNum" idx="12"/>
          </p:nvPr>
        </p:nvSpPr>
        <p:spPr>
          <a:xfrm>
            <a:off x="8554406" y="4828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Pinout Mikrokontroler ATMega328p</a:t>
            </a:r>
            <a:endParaRPr dirty="0"/>
          </a:p>
        </p:txBody>
      </p:sp>
      <p:sp>
        <p:nvSpPr>
          <p:cNvPr id="194" name="Google Shape;194;p27"/>
          <p:cNvSpPr txBox="1">
            <a:spLocks noGrp="1"/>
          </p:cNvSpPr>
          <p:nvPr>
            <p:ph type="sldNum" idx="12"/>
          </p:nvPr>
        </p:nvSpPr>
        <p:spPr>
          <a:xfrm>
            <a:off x="8554406" y="48280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9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p27" descr="The Full Arduino Uno Pinout Guide [including diagram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07" y="1121971"/>
            <a:ext cx="4053993" cy="2899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693</Words>
  <Application>Microsoft Office PowerPoint</Application>
  <PresentationFormat>On-screen Show (16:9)</PresentationFormat>
  <Paragraphs>162</Paragraphs>
  <Slides>22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Roboto</vt:lpstr>
      <vt:lpstr>Geometric</vt:lpstr>
      <vt:lpstr>Slide Kerja SBK 3A-23</vt:lpstr>
      <vt:lpstr>Aturan Penggunaan Template (Jangan dihapus / Diubah)</vt:lpstr>
      <vt:lpstr>Timeline Projek</vt:lpstr>
      <vt:lpstr>Project Summary</vt:lpstr>
      <vt:lpstr>Deskripsi Rancangan Project A</vt:lpstr>
      <vt:lpstr>Studi Literatur ATMega328p</vt:lpstr>
      <vt:lpstr>Studi Literatur Sensor DHT11</vt:lpstr>
      <vt:lpstr>Studi Literatur Kipas CPU 12V</vt:lpstr>
      <vt:lpstr>Pinout Mikrokontroler ATMega328p</vt:lpstr>
      <vt:lpstr>Blok Diagram Perangkat</vt:lpstr>
      <vt:lpstr>Wiring Diagram Perangkat</vt:lpstr>
      <vt:lpstr>Flow Chart Sistem/Program</vt:lpstr>
      <vt:lpstr>Penjelasan Sensor Suhu DHT11 </vt:lpstr>
      <vt:lpstr>Penjelasan Aktuator Kipas CPU 12V </vt:lpstr>
      <vt:lpstr>Penjelasan Aktuator LCD + I2C</vt:lpstr>
      <vt:lpstr>List Komponen (Bill of Material)</vt:lpstr>
      <vt:lpstr>Dokumentasi Komponen</vt:lpstr>
      <vt:lpstr>Dokumentasi Komponen</vt:lpstr>
      <vt:lpstr>Dokumentasi Komponen</vt:lpstr>
      <vt:lpstr>Dokumentasi Proses/Pengerjaan</vt:lpstr>
      <vt:lpstr>Dokumentasi Hasil</vt:lpstr>
      <vt:lpstr>Link Folder Dokumentasi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Kerja SBK 3A-23</dc:title>
  <cp:lastModifiedBy>Firda Rosela Sundari</cp:lastModifiedBy>
  <cp:revision>26</cp:revision>
  <dcterms:modified xsi:type="dcterms:W3CDTF">2023-11-25T06:26:02Z</dcterms:modified>
</cp:coreProperties>
</file>